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Jacques Francois Shadow" panose="020B0604020202020204" charset="0"/>
      <p:regular r:id="rId40"/>
    </p:embeddedFont>
    <p:embeddedFont>
      <p:font typeface="Questrial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9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RC 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7"/>
      </p:cViewPr>
      <p:guideLst>
        <p:guide orient="horz" pos="216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5f00a50b2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5f00a50b2_7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45f00a50b2_7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5f00a50b2_7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5f00a50b2_7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45f00a50b2_7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f00a50b2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f00a50b2_7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45f00a50b2_7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f00a50b2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f00a50b2_7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45f00a50b2_7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f1214b02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f1214b02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261" name="Google Shape;261;g45f1214b02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f1214b02_2_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287" name="Google Shape;287;g45f1214b02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f1214b02_2_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298" name="Google Shape;298;g45f1214b02_2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Gunjan</a:t>
            </a:r>
            <a:endParaRPr/>
          </a:p>
        </p:txBody>
      </p:sp>
      <p:sp>
        <p:nvSpPr>
          <p:cNvPr id="309" name="Google Shape;3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f00a50b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f00a50b2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103" name="Google Shape;103;g45f00a50b2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f1214b02_2_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315" name="Google Shape;315;g45f1214b02_2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5f1214b02_2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*Dipam</a:t>
            </a:r>
            <a:endParaRPr/>
          </a:p>
        </p:txBody>
      </p:sp>
      <p:sp>
        <p:nvSpPr>
          <p:cNvPr id="326" name="Google Shape;326;g45f1214b02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5f1214b02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45f1214b02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5f00a50b2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*Gunjan</a:t>
            </a:r>
            <a:endParaRPr/>
          </a:p>
        </p:txBody>
      </p:sp>
      <p:sp>
        <p:nvSpPr>
          <p:cNvPr id="343" name="Google Shape;343;g45f00a50b2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5f00a50b2_8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Gunjan</a:t>
            </a:r>
            <a:endParaRPr/>
          </a:p>
        </p:txBody>
      </p:sp>
      <p:sp>
        <p:nvSpPr>
          <p:cNvPr id="354" name="Google Shape;354;g45f00a50b2_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5f00a50b2_8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*Gunjan</a:t>
            </a:r>
            <a:endParaRPr/>
          </a:p>
        </p:txBody>
      </p:sp>
      <p:sp>
        <p:nvSpPr>
          <p:cNvPr id="360" name="Google Shape;360;g45f00a50b2_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5f00a50b2_8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Gunjan</a:t>
            </a:r>
            <a:endParaRPr/>
          </a:p>
        </p:txBody>
      </p:sp>
      <p:sp>
        <p:nvSpPr>
          <p:cNvPr id="368" name="Google Shape;368;g45f00a50b2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5f1214b02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*Gunjan</a:t>
            </a:r>
            <a:endParaRPr/>
          </a:p>
        </p:txBody>
      </p:sp>
      <p:sp>
        <p:nvSpPr>
          <p:cNvPr id="374" name="Google Shape;374;g45f1214b02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5f1214b02_2_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Gunjan</a:t>
            </a:r>
            <a:endParaRPr/>
          </a:p>
        </p:txBody>
      </p:sp>
      <p:sp>
        <p:nvSpPr>
          <p:cNvPr id="382" name="Google Shape;382;g45f1214b02_2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f1214b02_2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Gunjan</a:t>
            </a:r>
            <a:endParaRPr/>
          </a:p>
        </p:txBody>
      </p:sp>
      <p:sp>
        <p:nvSpPr>
          <p:cNvPr id="388" name="Google Shape;388;g45f1214b02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5f1214b02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5f1214b02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45f1214b02_3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5f00a50b2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5f00a50b2_7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*Utsav</a:t>
            </a:r>
            <a:endParaRPr/>
          </a:p>
        </p:txBody>
      </p:sp>
      <p:sp>
        <p:nvSpPr>
          <p:cNvPr id="421" name="Google Shape;421;g45f00a50b2_7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from scratch needs lots of data (millions of datasets) and the answer to all calls come with transfer learning </a:t>
            </a:r>
            <a:endParaRPr/>
          </a:p>
        </p:txBody>
      </p:sp>
      <p:sp>
        <p:nvSpPr>
          <p:cNvPr id="192" name="Google Shape;1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5f1214b02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5f1214b02_2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*sai</a:t>
            </a:r>
            <a:endParaRPr/>
          </a:p>
        </p:txBody>
      </p:sp>
      <p:sp>
        <p:nvSpPr>
          <p:cNvPr id="201" name="Google Shape;201;g45f1214b02_2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f00a50b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f00a50b2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45f00a50b2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olabs.com/blog/2018/01/18/faster-r-cnn-down-the-rabbit-hole-of-modern-object-det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olabs.com/blog/2018/01/18/faster-r-cnn-down-the-rabbit-hole-of-modern-object-detec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olabs.com/blog/2018/01/18/faster-r-cnn-down-the-rabbit-hole-of-modern-object-dete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bigsnarf.wordpress.com/2016/11/07/faster-r-cnn-pedestrian-and-car-detection/" TargetMode="External"/><Relationship Id="rId4" Type="http://schemas.openxmlformats.org/officeDocument/2006/relationships/hyperlink" Target="http://yonah.org/channel/visionhack-computer-vision-russia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7" Type="http://schemas.openxmlformats.org/officeDocument/2006/relationships/hyperlink" Target="https://www.cs.swarthmore.edu/~meeden/cs81/f15/papers/Andy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bigatron.com/has-deep-learning-superseded-traditional-computer-vision-techniques/" TargetMode="External"/><Relationship Id="rId5" Type="http://schemas.openxmlformats.org/officeDocument/2006/relationships/hyperlink" Target="https://machinelearningmastery.com/transfer-learning-for-deep-learning/" TargetMode="External"/><Relationship Id="rId4" Type="http://schemas.openxmlformats.org/officeDocument/2006/relationships/hyperlink" Target="https://medium.com/nanonets/how-to-use-deep-learning-when-you-have-limited-data-part-2-data-augmentation-c26971dc8c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fy18olOgY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Y5XbRQylI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com/url?sa=i&amp;source=images&amp;cd=&amp;ved=2ahUKEwjLm8mkn9XeAhVNwlkKHZRlA9sQjxx6BAgBEAI&amp;url=http://pixuate.com/technology/template-matching/&amp;psig=AOvVaw3SSQJz3SF_PZA0RySahMLX&amp;ust=154233164911522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earningindustry.com/5-tips-improve-knowledge-transfer-elearn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transfer-learning-for-deep-learnin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detection_model_zoo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tryolabs.com/blog/2018/01/18/faster-r-cnn-down-the-rabbit-hole-of-modern-object-detection/" TargetMode="External"/><Relationship Id="rId4" Type="http://schemas.openxmlformats.org/officeDocument/2006/relationships/hyperlink" Target="https://arxiv.org/pdf/1506.0149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468980" y="220352"/>
            <a:ext cx="11254040" cy="107633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2930013" y="3516632"/>
            <a:ext cx="6331974" cy="271804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7030065" y="1885826"/>
            <a:ext cx="4692955" cy="1108599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468980" y="1903008"/>
            <a:ext cx="4692955" cy="107633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848" y="2141802"/>
            <a:ext cx="4515710" cy="82035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2880852" y="3510854"/>
            <a:ext cx="6420464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833C0B"/>
                </a:solidFill>
              </a:rPr>
              <a:t>DUGS 108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Utsav Patel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Dipam Patel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Gunjan Khut</a:t>
            </a:r>
            <a:endParaRPr sz="2800" b="1" i="0" u="none" strike="noStrike" cap="none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Saimouli Katragadda</a:t>
            </a:r>
            <a:endParaRPr sz="2800" b="1" i="0" u="none" strike="noStrike" cap="none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(Graduate Students of Robotics)</a:t>
            </a:r>
            <a:endParaRPr/>
          </a:p>
        </p:txBody>
      </p:sp>
      <p:pic>
        <p:nvPicPr>
          <p:cNvPr id="94" name="Google Shape;94;p13" descr="A picture containing objec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8386" y="2051763"/>
            <a:ext cx="4536766" cy="77672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10333703" y="1328169"/>
            <a:ext cx="1389317" cy="23516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Title: 99.9%</a:t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7698658" y="6234676"/>
            <a:ext cx="1563329" cy="274279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Names: 99.9%</a:t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0333703" y="3025912"/>
            <a:ext cx="1389318" cy="23516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Logo: 99.9%</a:t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596631" y="252540"/>
            <a:ext cx="1098890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Northrop Grumman Mission Systems Innovation Challenge</a:t>
            </a:r>
            <a:br>
              <a:rPr lang="en-US" sz="3000" b="1" i="0" u="none" strike="noStrike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3000" b="1" i="0" u="none" strike="noStrike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IMAGE RECOGNITION</a:t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3772617" y="3017758"/>
            <a:ext cx="1389318" cy="23516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Logo: 99.9%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body" idx="1"/>
          </p:nvPr>
        </p:nvSpPr>
        <p:spPr>
          <a:xfrm>
            <a:off x="381000" y="1076100"/>
            <a:ext cx="11008200" cy="54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•"/>
            </a:pPr>
            <a:r>
              <a:rPr lang="en-US" sz="3000">
                <a:solidFill>
                  <a:srgbClr val="000000"/>
                </a:solidFill>
              </a:rPr>
              <a:t>Images are passed through a pre trained CNN until an intermediate level</a:t>
            </a:r>
            <a:endParaRPr sz="300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838200" y="150700"/>
            <a:ext cx="10515600" cy="1006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Architecture for Faster RCNN</a:t>
            </a:r>
            <a:r>
              <a:rPr lang="en-US" sz="2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(contd...)</a:t>
            </a:r>
            <a:endParaRPr sz="240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2338725"/>
            <a:ext cx="6705600" cy="39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912375" y="6444400"/>
            <a:ext cx="10248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https://tryolabs.com/blog/2018/01/18/faster-r-cnn-down-the-rabbit-hole-of-modern-object-detection/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838200" y="165124"/>
            <a:ext cx="10515600" cy="91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Architecture for Faster RCNN</a:t>
            </a:r>
            <a:r>
              <a:rPr lang="en-US" sz="2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(contd...)</a:t>
            </a:r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838200" y="14150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Regional proposal uses the feature map generated in the previous step to find pre defined number of bounding boxes. </a:t>
            </a:r>
            <a:endParaRPr sz="3000"/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75" y="2946950"/>
            <a:ext cx="7572700" cy="34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608250" y="6474800"/>
            <a:ext cx="106293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https://tryolabs.com/blog/2018/01/18/faster-r-cnn-down-the-rabbit-hole-of-modern-object-detection/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>
            <a:off x="944650" y="135252"/>
            <a:ext cx="10515600" cy="96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Architecture for Faster RCNN</a:t>
            </a:r>
            <a:r>
              <a:rPr lang="en-US" sz="2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(contd...)</a:t>
            </a:r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body" idx="1"/>
          </p:nvPr>
        </p:nvSpPr>
        <p:spPr>
          <a:xfrm>
            <a:off x="838200" y="15083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highlight>
                  <a:srgbClr val="FFFFFF"/>
                </a:highlight>
              </a:rPr>
              <a:t>Region of Interest (RoI) Pooling is then applied and those features which would correspond to the relevant objects into a new tensor are extracted </a:t>
            </a:r>
            <a:endParaRPr sz="30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975" y="3261263"/>
            <a:ext cx="836295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410575" y="6429175"/>
            <a:ext cx="10917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https://tryolabs.com/blog/2018/01/18/faster-r-cnn-down-the-rabbit-hole-of-modern-object-detection/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838200" y="227828"/>
            <a:ext cx="10515600" cy="8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Architecture for Faster RCNN</a:t>
            </a:r>
            <a:r>
              <a:rPr lang="en-US" sz="2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(contd...)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838200" y="14150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>
                <a:highlight>
                  <a:srgbClr val="FFFFFF"/>
                </a:highlight>
              </a:rPr>
              <a:t>Finally the RCNN uses the information to </a:t>
            </a:r>
            <a:endParaRPr sz="3000">
              <a:highlight>
                <a:srgbClr val="FFFFFF"/>
              </a:highlight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highlight>
                  <a:srgbClr val="FFFFFF"/>
                </a:highlight>
              </a:rPr>
              <a:t>1) Classify the content in the bounding box</a:t>
            </a:r>
            <a:endParaRPr sz="3000">
              <a:highlight>
                <a:srgbClr val="FFFFFF"/>
              </a:highlight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highlight>
                  <a:srgbClr val="FFFFFF"/>
                </a:highlight>
              </a:rPr>
              <a:t>2) Adjust the bounding box coordinates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50" y="3429000"/>
            <a:ext cx="8220075" cy="33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2"/>
          <p:cNvGrpSpPr/>
          <p:nvPr/>
        </p:nvGrpSpPr>
        <p:grpSpPr>
          <a:xfrm>
            <a:off x="3283991" y="653652"/>
            <a:ext cx="5582954" cy="5452771"/>
            <a:chOff x="2820225" y="891450"/>
            <a:chExt cx="3175200" cy="3175200"/>
          </a:xfrm>
        </p:grpSpPr>
        <p:sp>
          <p:nvSpPr>
            <p:cNvPr id="264" name="Google Shape;264;p32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FF00"/>
                </a:highlight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65F0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FF00"/>
                </a:highlight>
              </a:endParaRPr>
            </a:p>
          </p:txBody>
        </p:sp>
      </p:grpSp>
      <p:sp>
        <p:nvSpPr>
          <p:cNvPr id="266" name="Google Shape;266;p32"/>
          <p:cNvSpPr/>
          <p:nvPr/>
        </p:nvSpPr>
        <p:spPr>
          <a:xfrm>
            <a:off x="5207850" y="653650"/>
            <a:ext cx="1776300" cy="6747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 sz="3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599100" y="3091650"/>
            <a:ext cx="2038800" cy="6747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Trial Runs</a:t>
            </a:r>
            <a:endParaRPr sz="3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347150" y="5357925"/>
            <a:ext cx="3497700" cy="7485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 sz="3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2756600" y="3054750"/>
            <a:ext cx="1458300" cy="7485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 sz="3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 descr="A red fire truck parked in a parking lo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62" y="1987437"/>
            <a:ext cx="4868642" cy="314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2706290" y="92055"/>
            <a:ext cx="67794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 Augmentation</a:t>
            </a:r>
            <a:endParaRPr/>
          </a:p>
        </p:txBody>
      </p:sp>
      <p:pic>
        <p:nvPicPr>
          <p:cNvPr id="276" name="Google Shape;276;p33" descr="A red fire truck driving down a road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9897" y="1987437"/>
            <a:ext cx="4868641" cy="314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/>
          <p:nvPr/>
        </p:nvSpPr>
        <p:spPr>
          <a:xfrm>
            <a:off x="5535561" y="3222522"/>
            <a:ext cx="1120878" cy="4129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887850" y="5471200"/>
            <a:ext cx="104163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Database: </a:t>
            </a: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Imagenet</a:t>
            </a:r>
            <a:endParaRPr sz="3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Images: </a:t>
            </a:r>
            <a:r>
              <a:rPr lang="en-U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5256</a:t>
            </a:r>
            <a:endParaRPr sz="3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/>
        </p:nvSpPr>
        <p:spPr>
          <a:xfrm>
            <a:off x="457200" y="1403310"/>
            <a:ext cx="1110488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Mimicking different scenarios to make the model robust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Improving the training efficiency by capturing the most obvious features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Compensation for limited amount of data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 learning of irrelevant patterns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Char char="•"/>
            </a:pPr>
            <a:r>
              <a:rPr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Augmentation in MATLAB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1997767" y="92055"/>
            <a:ext cx="81964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 Augmentation</a:t>
            </a:r>
            <a:r>
              <a:rPr lang="en-US" sz="2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(contd…)</a:t>
            </a:r>
            <a:endParaRPr sz="5400" b="1" cap="none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6469168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5"/>
          <p:cNvSpPr/>
          <p:nvPr/>
        </p:nvSpPr>
        <p:spPr>
          <a:xfrm>
            <a:off x="375000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3803200" y="4938750"/>
            <a:ext cx="18333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Original</a:t>
            </a:r>
            <a:endParaRPr sz="2400"/>
          </a:p>
        </p:txBody>
      </p:sp>
      <p:sp>
        <p:nvSpPr>
          <p:cNvPr id="292" name="Google Shape;292;p35"/>
          <p:cNvSpPr/>
          <p:nvPr/>
        </p:nvSpPr>
        <p:spPr>
          <a:xfrm>
            <a:off x="9149100" y="4938750"/>
            <a:ext cx="25815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Gaussian Noise</a:t>
            </a:r>
            <a:endParaRPr sz="2400"/>
          </a:p>
        </p:txBody>
      </p:sp>
      <p:sp>
        <p:nvSpPr>
          <p:cNvPr id="293" name="Google Shape;293;p35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1</a:t>
            </a:r>
            <a:endParaRPr/>
          </a:p>
        </p:txBody>
      </p:sp>
      <p:pic>
        <p:nvPicPr>
          <p:cNvPr id="294" name="Google Shape;294;p35" descr="A red fire truck driving down a road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6702" y="1888275"/>
            <a:ext cx="5192724" cy="29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 descr="A red fire truck parked in a parking lo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023" y="1882275"/>
            <a:ext cx="5192724" cy="30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/>
          <p:nvPr/>
        </p:nvSpPr>
        <p:spPr>
          <a:xfrm>
            <a:off x="6469168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375000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3314450" y="4938750"/>
            <a:ext cx="23220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Gaussian Blur</a:t>
            </a:r>
            <a:endParaRPr sz="2400"/>
          </a:p>
        </p:txBody>
      </p:sp>
      <p:sp>
        <p:nvSpPr>
          <p:cNvPr id="303" name="Google Shape;303;p36"/>
          <p:cNvSpPr/>
          <p:nvPr/>
        </p:nvSpPr>
        <p:spPr>
          <a:xfrm>
            <a:off x="9851700" y="4938750"/>
            <a:ext cx="18789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Motion Blur</a:t>
            </a:r>
            <a:endParaRPr sz="2400"/>
          </a:p>
        </p:txBody>
      </p:sp>
      <p:sp>
        <p:nvSpPr>
          <p:cNvPr id="304" name="Google Shape;304;p36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1</a:t>
            </a:r>
            <a:endParaRPr/>
          </a:p>
        </p:txBody>
      </p:sp>
      <p:pic>
        <p:nvPicPr>
          <p:cNvPr id="305" name="Google Shape;305;p36" descr="A fire truck parked in a parking lo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628" y="1882273"/>
            <a:ext cx="5187552" cy="30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 descr="A red fire truck driving down a road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2293" y="1899148"/>
            <a:ext cx="5187552" cy="298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Trial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1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25" y="1015450"/>
            <a:ext cx="7841800" cy="57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81000" y="14141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Computer Vision vs. Deep Learning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Why Transfer Learning?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Training -- Trial Runs -- Data Augmentation -- Output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4299678" y="92055"/>
            <a:ext cx="359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6469168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375000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3803200" y="4938750"/>
            <a:ext cx="18333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Bright</a:t>
            </a:r>
            <a:endParaRPr sz="2400"/>
          </a:p>
        </p:txBody>
      </p:sp>
      <p:sp>
        <p:nvSpPr>
          <p:cNvPr id="320" name="Google Shape;320;p38"/>
          <p:cNvSpPr/>
          <p:nvPr/>
        </p:nvSpPr>
        <p:spPr>
          <a:xfrm>
            <a:off x="10264107" y="4938746"/>
            <a:ext cx="14664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Indexed</a:t>
            </a:r>
            <a:endParaRPr sz="2400"/>
          </a:p>
        </p:txBody>
      </p:sp>
      <p:sp>
        <p:nvSpPr>
          <p:cNvPr id="321" name="Google Shape;321;p38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2</a:t>
            </a:r>
            <a:endParaRPr/>
          </a:p>
        </p:txBody>
      </p:sp>
      <p:pic>
        <p:nvPicPr>
          <p:cNvPr id="322" name="Google Shape;322;p38" descr="A red fire truck parked in a parking lo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200" y="1897550"/>
            <a:ext cx="5120526" cy="29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 descr="A red fire truck parked in a parking lo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3950" y="1897550"/>
            <a:ext cx="5120524" cy="29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/>
          <p:nvPr/>
        </p:nvSpPr>
        <p:spPr>
          <a:xfrm>
            <a:off x="6469168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375000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3803200" y="4938750"/>
            <a:ext cx="18333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Sunset</a:t>
            </a:r>
            <a:endParaRPr sz="2400"/>
          </a:p>
        </p:txBody>
      </p:sp>
      <p:sp>
        <p:nvSpPr>
          <p:cNvPr id="331" name="Google Shape;331;p39"/>
          <p:cNvSpPr/>
          <p:nvPr/>
        </p:nvSpPr>
        <p:spPr>
          <a:xfrm>
            <a:off x="10264107" y="4938746"/>
            <a:ext cx="14664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Night</a:t>
            </a:r>
            <a:endParaRPr sz="2400"/>
          </a:p>
        </p:txBody>
      </p:sp>
      <p:sp>
        <p:nvSpPr>
          <p:cNvPr id="332" name="Google Shape;332;p39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2</a:t>
            </a:r>
            <a:endParaRPr/>
          </a:p>
        </p:txBody>
      </p:sp>
      <p:pic>
        <p:nvPicPr>
          <p:cNvPr id="333" name="Google Shape;333;p39" descr="A fire truck parked in a parking lo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199" y="1882099"/>
            <a:ext cx="5135800" cy="29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 descr="A picture containing outdoor, sky, grass, truck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8675" y="1882099"/>
            <a:ext cx="5135800" cy="29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Trial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2</a:t>
            </a:r>
            <a:endParaRPr/>
          </a:p>
        </p:txBody>
      </p:sp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638" y="1076274"/>
            <a:ext cx="8069974" cy="53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/>
          <p:nvPr/>
        </p:nvSpPr>
        <p:spPr>
          <a:xfrm>
            <a:off x="6469168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375000" y="1836450"/>
            <a:ext cx="5261400" cy="3102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3803200" y="4938750"/>
            <a:ext cx="18333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Top View</a:t>
            </a:r>
            <a:endParaRPr sz="2400"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25" y="1877850"/>
            <a:ext cx="5149950" cy="29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800" y="1897275"/>
            <a:ext cx="5149950" cy="29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/>
          <p:nvPr/>
        </p:nvSpPr>
        <p:spPr>
          <a:xfrm>
            <a:off x="10264107" y="4938746"/>
            <a:ext cx="1466400" cy="434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Smoky</a:t>
            </a:r>
            <a:endParaRPr sz="2400"/>
          </a:p>
        </p:txBody>
      </p:sp>
      <p:sp>
        <p:nvSpPr>
          <p:cNvPr id="351" name="Google Shape;351;p41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Trial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3</a:t>
            </a:r>
            <a:endParaRPr/>
          </a:p>
        </p:txBody>
      </p:sp>
      <p:pic>
        <p:nvPicPr>
          <p:cNvPr id="1026" name="Picture 2" descr="https://lh4.googleusercontent.com/rNnKDhO7vRQ95xR5BjNvJ0o3KFzmRNYnMn4Pjlj2i2KfhLPOwHhoI42yyxLySHKNPJiPICl26tBNbuByRMz6xlhVeWJX6aJVRlh4gDQFHdakJkswkKv4VBwoOQu8I5-c6MWxcvSVW14">
            <a:extLst>
              <a:ext uri="{FF2B5EF4-FFF2-40B4-BE49-F238E27FC236}">
                <a16:creationId xmlns:a16="http://schemas.microsoft.com/office/drawing/2014/main" id="{EC73C62D-1040-449E-A52E-71DED565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36" y="1248697"/>
            <a:ext cx="9386527" cy="52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4</a:t>
            </a:r>
            <a:endParaRPr/>
          </a:p>
        </p:txBody>
      </p:sp>
      <p:sp>
        <p:nvSpPr>
          <p:cNvPr id="363" name="Google Shape;363;p43"/>
          <p:cNvSpPr/>
          <p:nvPr/>
        </p:nvSpPr>
        <p:spPr>
          <a:xfrm>
            <a:off x="1970350" y="1111950"/>
            <a:ext cx="8171700" cy="5010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8785958" y="6121981"/>
            <a:ext cx="1355700" cy="4428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Snowy</a:t>
            </a:r>
            <a:endParaRPr sz="2400"/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425" y="1188472"/>
            <a:ext cx="8058926" cy="48564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Trial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4</a:t>
            </a:r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00" y="1158075"/>
            <a:ext cx="9079450" cy="5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Dataset 5</a:t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>
            <a:off x="1832875" y="1091201"/>
            <a:ext cx="8308800" cy="5060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8341555" y="6178249"/>
            <a:ext cx="1800300" cy="4008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Cropped</a:t>
            </a:r>
            <a:endParaRPr sz="2400"/>
          </a:p>
        </p:txBody>
      </p:sp>
      <p:pic>
        <p:nvPicPr>
          <p:cNvPr id="379" name="Google Shape;379;p45"/>
          <p:cNvPicPr preferRelativeResize="0"/>
          <p:nvPr/>
        </p:nvPicPr>
        <p:blipFill rotWithShape="1">
          <a:blip r:embed="rId3">
            <a:alphaModFix/>
          </a:blip>
          <a:srcRect t="-2790" b="2789"/>
          <a:stretch/>
        </p:blipFill>
        <p:spPr>
          <a:xfrm>
            <a:off x="1907650" y="1051195"/>
            <a:ext cx="4111825" cy="5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/>
          <p:nvPr/>
        </p:nvSpPr>
        <p:spPr>
          <a:xfrm>
            <a:off x="4073286" y="92050"/>
            <a:ext cx="38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Trial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 5</a:t>
            </a:r>
            <a:endParaRPr/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450" y="1095675"/>
            <a:ext cx="7381100" cy="55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/>
          <p:nvPr/>
        </p:nvSpPr>
        <p:spPr>
          <a:xfrm>
            <a:off x="2960731" y="92050"/>
            <a:ext cx="609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Progress</a:t>
            </a:r>
            <a:endParaRPr/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687" y="4022116"/>
            <a:ext cx="5130624" cy="269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5" y="1133889"/>
            <a:ext cx="5130624" cy="269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350" y="1133912"/>
            <a:ext cx="5130618" cy="269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5782986" y="1454315"/>
            <a:ext cx="628249" cy="576049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535352" y="1423361"/>
            <a:ext cx="49764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Computer Vision</a:t>
            </a:r>
            <a:endParaRPr/>
          </a:p>
        </p:txBody>
      </p:sp>
      <p:pic>
        <p:nvPicPr>
          <p:cNvPr id="119" name="Google Shape;119;p16" descr="A car parked on a city stree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016" y="2168018"/>
            <a:ext cx="5499138" cy="366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5832685" y="1546470"/>
            <a:ext cx="526631" cy="40011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vs</a:t>
            </a:r>
            <a:endParaRPr sz="2000" b="0" i="0" u="none" strike="noStrike" cap="none">
              <a:solidFill>
                <a:srgbClr val="FF0000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6680182" y="1423361"/>
            <a:ext cx="49764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70C0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Deep learning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10763" y="6125186"/>
            <a:ext cx="562564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-US" sz="150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http://yonah.org/channel/visionhack-computer-vision-russia/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6601862" y="6009769"/>
            <a:ext cx="531612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-US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https://bigsnarf.wordpress.com/2016/11/07/faster-r-cnn-pedestrian-and-car-detection/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6" descr="A group of people walking down a street next to a car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8846" y="2168018"/>
            <a:ext cx="5499138" cy="366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9981796" y="1096563"/>
            <a:ext cx="993000" cy="263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Player-2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4241625" y="1096586"/>
            <a:ext cx="993000" cy="263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Player-1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137225" y="287700"/>
            <a:ext cx="4097400" cy="78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1141450" y="330550"/>
            <a:ext cx="409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Computer Vision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7224550" y="294400"/>
            <a:ext cx="3750300" cy="78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7307199" y="330550"/>
            <a:ext cx="358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Deep Learning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/>
          <p:nvPr/>
        </p:nvSpPr>
        <p:spPr>
          <a:xfrm>
            <a:off x="4043206" y="92055"/>
            <a:ext cx="41056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Future Work</a:t>
            </a:r>
            <a:endParaRPr/>
          </a:p>
        </p:txBody>
      </p:sp>
      <p:sp>
        <p:nvSpPr>
          <p:cNvPr id="399" name="Google Shape;399;p48"/>
          <p:cNvSpPr txBox="1"/>
          <p:nvPr/>
        </p:nvSpPr>
        <p:spPr>
          <a:xfrm>
            <a:off x="457200" y="1403310"/>
            <a:ext cx="111048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Increase the size of dataset</a:t>
            </a:r>
            <a:endParaRPr sz="30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  <a:p>
            <a:pPr marL="285750" marR="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>
                <a:solidFill>
                  <a:schemeClr val="dk1"/>
                </a:solidFill>
              </a:rPr>
              <a:t>Train on different types of models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00" y="2930700"/>
            <a:ext cx="6762099" cy="37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8"/>
          <p:cNvSpPr txBox="1"/>
          <p:nvPr/>
        </p:nvSpPr>
        <p:spPr>
          <a:xfrm>
            <a:off x="8387400" y="6228525"/>
            <a:ext cx="380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https://towardsdatascience.com/yolo-v3-object-detection-53fb7d3bfe6b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/>
          <p:nvPr/>
        </p:nvSpPr>
        <p:spPr>
          <a:xfrm>
            <a:off x="4124951" y="92055"/>
            <a:ext cx="39421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References</a:t>
            </a:r>
            <a:endParaRPr/>
          </a:p>
        </p:txBody>
      </p:sp>
      <p:sp>
        <p:nvSpPr>
          <p:cNvPr id="407" name="Google Shape;407;p49"/>
          <p:cNvSpPr txBox="1"/>
          <p:nvPr/>
        </p:nvSpPr>
        <p:spPr>
          <a:xfrm>
            <a:off x="383458" y="1150374"/>
            <a:ext cx="1112028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www.image-net.org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endParaRPr lang="en-US" sz="1800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https://medium.com/nanonets/how-to-use-deep-learning-when-you-have-limited-data-part-2-data-augmentation-c26971dc8ced</a:t>
            </a: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5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https://machinelearningmastery.com/transfer-learning-for-deep-learning/</a:t>
            </a: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6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https://zbigatron.com/has-deep-learning-superseded-traditional-computer-vision-techniques/</a:t>
            </a: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endParaRPr lang="en-US"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  <a:hlinkClick r:id="rId7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https://www.cs.swarthmore.edu/~meeden/cs81/f15/papers/Andy.pdf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00" y="270300"/>
            <a:ext cx="3582450" cy="36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300" y="786750"/>
            <a:ext cx="7948800" cy="217786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/>
          <p:nvPr/>
        </p:nvSpPr>
        <p:spPr>
          <a:xfrm>
            <a:off x="4277032" y="3066511"/>
            <a:ext cx="3598500" cy="8241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0"/>
          <p:cNvSpPr/>
          <p:nvPr/>
        </p:nvSpPr>
        <p:spPr>
          <a:xfrm>
            <a:off x="5358582" y="3890666"/>
            <a:ext cx="2517000" cy="2586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Acknowledging: 100.1%</a:t>
            </a:r>
            <a:endParaRPr/>
          </a:p>
        </p:txBody>
      </p:sp>
      <p:sp>
        <p:nvSpPr>
          <p:cNvPr id="417" name="Google Shape;417;p50"/>
          <p:cNvSpPr/>
          <p:nvPr/>
        </p:nvSpPr>
        <p:spPr>
          <a:xfrm>
            <a:off x="3973875" y="3016850"/>
            <a:ext cx="42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1621025" y="134575"/>
            <a:ext cx="10195200" cy="1241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Video comparison RCNN?</a:t>
            </a:r>
            <a:endParaRPr sz="5600"/>
          </a:p>
        </p:txBody>
      </p:sp>
      <p:sp>
        <p:nvSpPr>
          <p:cNvPr id="424" name="Google Shape;424;p51"/>
          <p:cNvSpPr txBox="1">
            <a:spLocks noGrp="1"/>
          </p:cNvSpPr>
          <p:nvPr>
            <p:ph type="body" idx="1"/>
          </p:nvPr>
        </p:nvSpPr>
        <p:spPr>
          <a:xfrm>
            <a:off x="3810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Higher accuracy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Some videos for comparison of trained models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https://www.youtube.com/watch?v=Hfy18olOgY8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https://www.youtube.com/watch?v=EY5XbRQylIg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7224550" y="294400"/>
            <a:ext cx="3750300" cy="78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9981796" y="1096563"/>
            <a:ext cx="993000" cy="263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Player-2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1137225" y="287700"/>
            <a:ext cx="4097400" cy="78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4241625" y="1096586"/>
            <a:ext cx="993000" cy="263700"/>
          </a:xfrm>
          <a:prstGeom prst="rect">
            <a:avLst/>
          </a:prstGeom>
          <a:solidFill>
            <a:srgbClr val="00B050"/>
          </a:solidFill>
          <a:ln w="381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Player-1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1141450" y="330550"/>
            <a:ext cx="4097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Computer Vision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7307199" y="330550"/>
            <a:ext cx="358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Deep Learning</a:t>
            </a:r>
            <a:endParaRPr/>
          </a:p>
        </p:txBody>
      </p:sp>
      <p:cxnSp>
        <p:nvCxnSpPr>
          <p:cNvPr id="141" name="Google Shape;141;p17"/>
          <p:cNvCxnSpPr/>
          <p:nvPr/>
        </p:nvCxnSpPr>
        <p:spPr>
          <a:xfrm>
            <a:off x="6096000" y="1838633"/>
            <a:ext cx="0" cy="4493342"/>
          </a:xfrm>
          <a:prstGeom prst="straightConnector1">
            <a:avLst/>
          </a:prstGeom>
          <a:noFill/>
          <a:ln w="69850" cap="flat" cmpd="sng">
            <a:solidFill>
              <a:srgbClr val="0070C0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7"/>
          <p:cNvSpPr txBox="1"/>
          <p:nvPr/>
        </p:nvSpPr>
        <p:spPr>
          <a:xfrm>
            <a:off x="457225" y="4410075"/>
            <a:ext cx="5451900" cy="1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number of features increases, so does the parameters describing them also increases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 on accuracy and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6373750" y="4410075"/>
            <a:ext cx="5451900" cy="24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Learns to extract the salient features on its own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333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data input; accuracy not an issue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75" y="1629450"/>
            <a:ext cx="4199275" cy="2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370475" y="1096550"/>
            <a:ext cx="3750300" cy="1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u="sng">
                <a:solidFill>
                  <a:schemeClr val="hlink"/>
                </a:solidFill>
                <a:hlinkClick r:id="rId4"/>
              </a:rPr>
              <a:t>https://www.google.com/url?sa=i&amp;source=images&amp;cd=&amp;ved=2ahUKEwjLm8mkn9XeAhVNwlkKHZRlA9sQjxx6BAgBEAI&amp;url=http%3A%2F%2Fpixuate.com%2Ftechnology%2Ftemplate-matching%2F&amp;psig=AOvVaw3SSQJz3SF_PZA0RySahMLX&amp;ust=1542331649115222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3125" y="1567575"/>
            <a:ext cx="4199276" cy="27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 descr="A drawing of a cartoon character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49" y="1387939"/>
            <a:ext cx="781050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2181311" y="92055"/>
            <a:ext cx="78293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Why Transfer Learning?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2089706" y="6132468"/>
            <a:ext cx="80125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https://elearningindustry.com/5-tips-improve-knowledge-transfer-elearning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1472783" y="92055"/>
            <a:ext cx="92464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Why Transfer </a:t>
            </a: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Learning?</a:t>
            </a:r>
            <a:r>
              <a:rPr lang="en-US" sz="2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(contd…)</a:t>
            </a:r>
            <a:endParaRPr sz="2400" b="1" cap="none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362575" y="1403300"/>
            <a:ext cx="5199600" cy="4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transferring knowledge of the pretrained network to the current network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learning process can be much faster, more accurate and needs less training 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level features from Task A could be helpful for learning Task 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07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4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r="1739"/>
          <a:stretch/>
        </p:blipFill>
        <p:spPr>
          <a:xfrm>
            <a:off x="137950" y="1403300"/>
            <a:ext cx="6224625" cy="4464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137941" y="5968929"/>
            <a:ext cx="698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https://machinelearningmastery.com/transfer-learning-for-deep-learning/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528600" y="2967300"/>
            <a:ext cx="1113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Model Selection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771738" y="137875"/>
            <a:ext cx="10496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Available Pre Trained Models for Transfer Learning</a:t>
            </a:r>
            <a:endParaRPr sz="3600"/>
          </a:p>
        </p:txBody>
      </p:sp>
      <p:sp>
        <p:nvSpPr>
          <p:cNvPr id="209" name="Google Shape;209;p26"/>
          <p:cNvSpPr txBox="1"/>
          <p:nvPr/>
        </p:nvSpPr>
        <p:spPr>
          <a:xfrm>
            <a:off x="467400" y="1015385"/>
            <a:ext cx="1110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Following are the pre trained models available and their comparison on the basis of speed and accuracy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3209550" y="2822750"/>
            <a:ext cx="79005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547200" y="6512350"/>
            <a:ext cx="11644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https://github.com/tensorflow/models/blob/master/research/object_detection/g3doc/detection_model_zoo.md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450" y="1986075"/>
            <a:ext cx="8887975" cy="45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838200" y="120150"/>
            <a:ext cx="10515600" cy="961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Architecture for Faster RCNN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" y="1996775"/>
            <a:ext cx="3582450" cy="36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349950" y="6155475"/>
            <a:ext cx="114921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https://arxiv.org/pdf/1506.01497.pdf</a:t>
            </a:r>
            <a:r>
              <a:rPr lang="en-US"/>
              <a:t>  and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https://tryolabs.com/blog/2018/01/18/faster-r-cnn-down-the-rabbit-hole-of-modern-object-detection/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1200" y="2721075"/>
            <a:ext cx="7948800" cy="2177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8910850" y="5653675"/>
            <a:ext cx="2442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Continue….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Office PowerPoint</Application>
  <PresentationFormat>Widescreen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Times New Roman</vt:lpstr>
      <vt:lpstr>Questrial</vt:lpstr>
      <vt:lpstr>Calibri</vt:lpstr>
      <vt:lpstr>Arial</vt:lpstr>
      <vt:lpstr>Jacques Francois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for Faster RCNN</vt:lpstr>
      <vt:lpstr>Architecture for Faster RCNN(contd...)</vt:lpstr>
      <vt:lpstr>Architecture for Faster RCNN(contd...)</vt:lpstr>
      <vt:lpstr>Architecture for Faster RCNN(contd...)</vt:lpstr>
      <vt:lpstr>Architecture for Faster RCNN(contd...)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comparison RCNN?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Dipam Patel</cp:lastModifiedBy>
  <cp:revision>2</cp:revision>
  <dcterms:modified xsi:type="dcterms:W3CDTF">2018-11-16T15:33:14Z</dcterms:modified>
</cp:coreProperties>
</file>